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8288000" cy="10287000"/>
  <p:notesSz cx="6858000" cy="9144000"/>
  <p:embeddedFontLs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Now" panose="020B0604020202020204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63" d="100"/>
          <a:sy n="63" d="100"/>
        </p:scale>
        <p:origin x="260" y="3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5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7/16/2022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7/16/2022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image" Target="../media/image4.svg"/><Relationship Id="rId7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4.svg"/><Relationship Id="rId7" Type="http://schemas.openxmlformats.org/officeDocument/2006/relationships/image" Target="../media/image1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4.svg"/><Relationship Id="rId7" Type="http://schemas.openxmlformats.org/officeDocument/2006/relationships/image" Target="../media/image23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4.svg"/><Relationship Id="rId7" Type="http://schemas.openxmlformats.org/officeDocument/2006/relationships/image" Target="../media/image23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2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drive.google.com/file/d/1MPkoQUUoPSMtAChislOVd7N85Fhf_ONw/view" TargetMode="Externa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434964" y="-2597707"/>
            <a:ext cx="6012827" cy="555366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alphaModFix amt="6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9951098" y="-2122255"/>
            <a:ext cx="6098110" cy="5632436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5452811" y="2651159"/>
            <a:ext cx="7547342" cy="22718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334"/>
              </a:lnSpc>
            </a:pPr>
            <a:r>
              <a:rPr lang="en-US" sz="5186" spc="150">
                <a:solidFill>
                  <a:srgbClr val="042B60"/>
                </a:solidFill>
                <a:latin typeface="Now"/>
              </a:rPr>
              <a:t>GENETIC ALGORITHM VISUALIZER 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6">
            <a:alphaModFix amt="6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-665839" y="3510181"/>
            <a:ext cx="6185571" cy="5713218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8">
            <a:alphaModFix amt="6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 rot="7200000">
            <a:off x="-901352" y="2476544"/>
            <a:ext cx="6325037" cy="5842034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10">
            <a:alphaModFix amt="6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 rot="7200000">
            <a:off x="13847170" y="6326321"/>
            <a:ext cx="6325037" cy="584203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2">
            <a:alphaModFix amt="6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13182115" y="6583461"/>
            <a:ext cx="6185571" cy="5713218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5519731" y="4962674"/>
            <a:ext cx="6396168" cy="3266926"/>
            <a:chOff x="0" y="-47625"/>
            <a:chExt cx="1684588" cy="86042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681223" cy="812800"/>
            </a:xfrm>
            <a:custGeom>
              <a:avLst/>
              <a:gdLst/>
              <a:ahLst/>
              <a:cxnLst/>
              <a:rect l="l" t="t" r="r" b="b"/>
              <a:pathLst>
                <a:path w="1681223" h="812800">
                  <a:moveTo>
                    <a:pt x="61854" y="0"/>
                  </a:moveTo>
                  <a:lnTo>
                    <a:pt x="1619369" y="0"/>
                  </a:lnTo>
                  <a:cubicBezTo>
                    <a:pt x="1653530" y="0"/>
                    <a:pt x="1681223" y="27693"/>
                    <a:pt x="1681223" y="61854"/>
                  </a:cubicBezTo>
                  <a:lnTo>
                    <a:pt x="1681223" y="750946"/>
                  </a:lnTo>
                  <a:cubicBezTo>
                    <a:pt x="1681223" y="785107"/>
                    <a:pt x="1653530" y="812800"/>
                    <a:pt x="1619369" y="812800"/>
                  </a:cubicBezTo>
                  <a:lnTo>
                    <a:pt x="61854" y="812800"/>
                  </a:lnTo>
                  <a:cubicBezTo>
                    <a:pt x="27693" y="812800"/>
                    <a:pt x="0" y="785107"/>
                    <a:pt x="0" y="750946"/>
                  </a:cubicBezTo>
                  <a:lnTo>
                    <a:pt x="0" y="61854"/>
                  </a:lnTo>
                  <a:cubicBezTo>
                    <a:pt x="0" y="27693"/>
                    <a:pt x="27693" y="0"/>
                    <a:pt x="61854" y="0"/>
                  </a:cubicBezTo>
                  <a:close/>
                </a:path>
              </a:pathLst>
            </a:custGeom>
            <a:solidFill>
              <a:srgbClr val="5CE1E6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1684588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582925" lvl="1" indent="-291463" algn="just">
                <a:lnSpc>
                  <a:spcPts val="3779"/>
                </a:lnSpc>
                <a:buFont typeface="Arial"/>
                <a:buChar char="•"/>
              </a:pPr>
              <a:r>
                <a:rPr lang="en-US" sz="2699" dirty="0">
                  <a:solidFill>
                    <a:srgbClr val="000000"/>
                  </a:solidFill>
                  <a:latin typeface="Now"/>
                </a:rPr>
                <a:t>Le Tran Thang 20204926</a:t>
              </a:r>
            </a:p>
            <a:p>
              <a:pPr marL="582925" lvl="1" indent="-291463" algn="just">
                <a:lnSpc>
                  <a:spcPts val="3779"/>
                </a:lnSpc>
                <a:buFont typeface="Arial"/>
                <a:buChar char="•"/>
              </a:pPr>
              <a:r>
                <a:rPr lang="en-US" sz="2699" dirty="0">
                  <a:solidFill>
                    <a:srgbClr val="000000"/>
                  </a:solidFill>
                  <a:latin typeface="Now"/>
                </a:rPr>
                <a:t>Nguyen </a:t>
              </a:r>
              <a:r>
                <a:rPr lang="en-US" sz="2699" dirty="0" err="1">
                  <a:solidFill>
                    <a:srgbClr val="000000"/>
                  </a:solidFill>
                  <a:latin typeface="Now"/>
                </a:rPr>
                <a:t>Phuc</a:t>
              </a:r>
              <a:r>
                <a:rPr lang="en-US" sz="2699" dirty="0">
                  <a:solidFill>
                    <a:srgbClr val="000000"/>
                  </a:solidFill>
                  <a:latin typeface="Now"/>
                </a:rPr>
                <a:t> Thanh 20200594</a:t>
              </a:r>
            </a:p>
            <a:p>
              <a:pPr marL="582925" lvl="1" indent="-291463" algn="just">
                <a:lnSpc>
                  <a:spcPts val="3779"/>
                </a:lnSpc>
                <a:buFont typeface="Arial"/>
                <a:buChar char="•"/>
              </a:pPr>
              <a:r>
                <a:rPr lang="en-US" sz="2699" dirty="0">
                  <a:solidFill>
                    <a:srgbClr val="000000"/>
                  </a:solidFill>
                  <a:latin typeface="Now"/>
                </a:rPr>
                <a:t>Le Thanh Thang 20194451</a:t>
              </a:r>
            </a:p>
            <a:p>
              <a:pPr marL="582925" lvl="1" indent="-291463" algn="just">
                <a:lnSpc>
                  <a:spcPts val="3779"/>
                </a:lnSpc>
                <a:buFont typeface="Arial"/>
                <a:buChar char="•"/>
              </a:pPr>
              <a:r>
                <a:rPr lang="en-US" sz="2699" dirty="0">
                  <a:solidFill>
                    <a:srgbClr val="000000"/>
                  </a:solidFill>
                  <a:latin typeface="Now"/>
                </a:rPr>
                <a:t> Hoang Van Thang 20204892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860342" y="2481481"/>
            <a:ext cx="6185571" cy="571321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alphaModFix amt="6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7200000">
            <a:off x="-1095855" y="2137953"/>
            <a:ext cx="6325037" cy="5842034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2518040" y="4067565"/>
            <a:ext cx="6528698" cy="9960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979"/>
              </a:lnSpc>
            </a:pPr>
            <a:r>
              <a:rPr lang="en-US" sz="6185" spc="179">
                <a:solidFill>
                  <a:srgbClr val="042B60"/>
                </a:solidFill>
                <a:latin typeface="Now"/>
              </a:rPr>
              <a:t>REQUIREMENTS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2" cstate="print">
            <a:alphaModFix amt="6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7200000">
            <a:off x="9844493" y="4251426"/>
            <a:ext cx="822431" cy="75962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 cstate="print">
            <a:alphaModFix amt="6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7200000">
            <a:off x="9684408" y="4369366"/>
            <a:ext cx="822431" cy="759627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2" cstate="print">
            <a:alphaModFix amt="6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7200000">
            <a:off x="9844493" y="6928637"/>
            <a:ext cx="822431" cy="759627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 cstate="print">
            <a:alphaModFix amt="6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7200000">
            <a:off x="10034993" y="7119137"/>
            <a:ext cx="822431" cy="759627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1015163" y="855661"/>
            <a:ext cx="6673989" cy="30606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97"/>
              </a:lnSpc>
            </a:pPr>
            <a:r>
              <a:rPr lang="en-US" sz="4727" spc="137">
                <a:solidFill>
                  <a:srgbClr val="042B60"/>
                </a:solidFill>
                <a:latin typeface="Now"/>
              </a:rPr>
              <a:t>Problem: Visualize genetic algorithm to solve traveling salesman problem   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144831" y="4301851"/>
            <a:ext cx="6544320" cy="2289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97"/>
              </a:lnSpc>
            </a:pPr>
            <a:r>
              <a:rPr lang="en-US" sz="4727" spc="137">
                <a:solidFill>
                  <a:srgbClr val="042B60"/>
                </a:solidFill>
                <a:latin typeface="Now"/>
              </a:rPr>
              <a:t>Design: Design an UI for the problem with some functions 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205663" y="6956764"/>
            <a:ext cx="6483489" cy="30606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97"/>
              </a:lnSpc>
            </a:pPr>
            <a:r>
              <a:rPr lang="en-US" sz="4727" spc="137">
                <a:solidFill>
                  <a:srgbClr val="042B60"/>
                </a:solidFill>
                <a:latin typeface="Now"/>
              </a:rPr>
              <a:t>Aims: Make the algorithm more understandable for users 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2" cstate="print">
            <a:alphaModFix amt="6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7200000">
            <a:off x="9684408" y="859952"/>
            <a:ext cx="822431" cy="759627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4" cstate="print">
            <a:alphaModFix amt="6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7200000">
            <a:off x="9874908" y="1050452"/>
            <a:ext cx="822431" cy="75962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821314" y="-2209943"/>
            <a:ext cx="9396621" cy="8679061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alphaModFix amt="6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1556070" y="517510"/>
            <a:ext cx="8821533" cy="8147889"/>
          </a:xfrm>
          <a:prstGeom prst="rect">
            <a:avLst/>
          </a:prstGeom>
        </p:spPr>
      </p:pic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9329449" y="774604"/>
            <a:ext cx="8958551" cy="8751199"/>
            <a:chOff x="0" y="0"/>
            <a:chExt cx="4828540" cy="4716780"/>
          </a:xfrm>
        </p:grpSpPr>
        <p:sp>
          <p:nvSpPr>
            <p:cNvPr id="5" name="Freeform 5"/>
            <p:cNvSpPr/>
            <p:nvPr/>
          </p:nvSpPr>
          <p:spPr>
            <a:xfrm>
              <a:off x="0" y="-7620"/>
              <a:ext cx="4833620" cy="4726940"/>
            </a:xfrm>
            <a:custGeom>
              <a:avLst/>
              <a:gdLst/>
              <a:ahLst/>
              <a:cxnLst/>
              <a:rect l="l" t="t" r="r" b="b"/>
              <a:pathLst>
                <a:path w="4833620" h="4726940">
                  <a:moveTo>
                    <a:pt x="3416300" y="4662170"/>
                  </a:moveTo>
                  <a:cubicBezTo>
                    <a:pt x="3388360" y="4669790"/>
                    <a:pt x="3366770" y="4679950"/>
                    <a:pt x="3345180" y="4682490"/>
                  </a:cubicBezTo>
                  <a:cubicBezTo>
                    <a:pt x="3223260" y="4692650"/>
                    <a:pt x="3102610" y="4702810"/>
                    <a:pt x="2980690" y="4711700"/>
                  </a:cubicBezTo>
                  <a:cubicBezTo>
                    <a:pt x="2918460" y="4715510"/>
                    <a:pt x="2856230" y="4719320"/>
                    <a:pt x="2794000" y="4720590"/>
                  </a:cubicBezTo>
                  <a:cubicBezTo>
                    <a:pt x="2726690" y="4723130"/>
                    <a:pt x="2659380" y="4726940"/>
                    <a:pt x="2593340" y="4724400"/>
                  </a:cubicBezTo>
                  <a:cubicBezTo>
                    <a:pt x="2529840" y="4723130"/>
                    <a:pt x="2466340" y="4719320"/>
                    <a:pt x="2405380" y="4707890"/>
                  </a:cubicBezTo>
                  <a:cubicBezTo>
                    <a:pt x="2326640" y="4693920"/>
                    <a:pt x="2246630" y="4693920"/>
                    <a:pt x="2169160" y="4681220"/>
                  </a:cubicBezTo>
                  <a:cubicBezTo>
                    <a:pt x="1967230" y="4648200"/>
                    <a:pt x="1761490" y="4657090"/>
                    <a:pt x="1558290" y="4643120"/>
                  </a:cubicBezTo>
                  <a:cubicBezTo>
                    <a:pt x="1443990" y="4635500"/>
                    <a:pt x="1329690" y="4617720"/>
                    <a:pt x="1215390" y="4602480"/>
                  </a:cubicBezTo>
                  <a:cubicBezTo>
                    <a:pt x="1085850" y="4585970"/>
                    <a:pt x="956310" y="4566920"/>
                    <a:pt x="825500" y="4549140"/>
                  </a:cubicBezTo>
                  <a:cubicBezTo>
                    <a:pt x="730250" y="4536440"/>
                    <a:pt x="633730" y="4523740"/>
                    <a:pt x="538480" y="4511040"/>
                  </a:cubicBezTo>
                  <a:cubicBezTo>
                    <a:pt x="535940" y="4511040"/>
                    <a:pt x="533400" y="4509770"/>
                    <a:pt x="530860" y="4509770"/>
                  </a:cubicBezTo>
                  <a:cubicBezTo>
                    <a:pt x="450850" y="4475479"/>
                    <a:pt x="365760" y="4448810"/>
                    <a:pt x="292100" y="4404360"/>
                  </a:cubicBezTo>
                  <a:cubicBezTo>
                    <a:pt x="167640" y="4328160"/>
                    <a:pt x="114300" y="4206240"/>
                    <a:pt x="109220" y="4062730"/>
                  </a:cubicBezTo>
                  <a:cubicBezTo>
                    <a:pt x="107950" y="4013200"/>
                    <a:pt x="101600" y="3964940"/>
                    <a:pt x="101600" y="3915410"/>
                  </a:cubicBezTo>
                  <a:cubicBezTo>
                    <a:pt x="102870" y="3846830"/>
                    <a:pt x="107950" y="3779520"/>
                    <a:pt x="111760" y="3712210"/>
                  </a:cubicBezTo>
                  <a:cubicBezTo>
                    <a:pt x="121920" y="3511550"/>
                    <a:pt x="127000" y="3310890"/>
                    <a:pt x="111760" y="3110230"/>
                  </a:cubicBezTo>
                  <a:cubicBezTo>
                    <a:pt x="97790" y="2929890"/>
                    <a:pt x="85090" y="2750820"/>
                    <a:pt x="71120" y="2570480"/>
                  </a:cubicBezTo>
                  <a:cubicBezTo>
                    <a:pt x="62230" y="2454910"/>
                    <a:pt x="50800" y="2340610"/>
                    <a:pt x="43180" y="2225040"/>
                  </a:cubicBezTo>
                  <a:cubicBezTo>
                    <a:pt x="38100" y="2148840"/>
                    <a:pt x="39370" y="2071370"/>
                    <a:pt x="34290" y="1995170"/>
                  </a:cubicBezTo>
                  <a:cubicBezTo>
                    <a:pt x="31750" y="1951990"/>
                    <a:pt x="17780" y="1910080"/>
                    <a:pt x="16510" y="1866900"/>
                  </a:cubicBezTo>
                  <a:cubicBezTo>
                    <a:pt x="11430" y="1762760"/>
                    <a:pt x="10160" y="1657350"/>
                    <a:pt x="7620" y="1551940"/>
                  </a:cubicBezTo>
                  <a:cubicBezTo>
                    <a:pt x="6350" y="1511300"/>
                    <a:pt x="0" y="1470660"/>
                    <a:pt x="1270" y="1430020"/>
                  </a:cubicBezTo>
                  <a:cubicBezTo>
                    <a:pt x="2540" y="1366520"/>
                    <a:pt x="10160" y="1303020"/>
                    <a:pt x="11430" y="1239520"/>
                  </a:cubicBezTo>
                  <a:cubicBezTo>
                    <a:pt x="12700" y="1165860"/>
                    <a:pt x="5080" y="1092200"/>
                    <a:pt x="7620" y="1019810"/>
                  </a:cubicBezTo>
                  <a:cubicBezTo>
                    <a:pt x="7620" y="949960"/>
                    <a:pt x="16510" y="881380"/>
                    <a:pt x="25400" y="811530"/>
                  </a:cubicBezTo>
                  <a:cubicBezTo>
                    <a:pt x="27940" y="787400"/>
                    <a:pt x="45720" y="765810"/>
                    <a:pt x="50800" y="741680"/>
                  </a:cubicBezTo>
                  <a:cubicBezTo>
                    <a:pt x="72390" y="622300"/>
                    <a:pt x="95250" y="502920"/>
                    <a:pt x="151130" y="392430"/>
                  </a:cubicBezTo>
                  <a:cubicBezTo>
                    <a:pt x="163830" y="368300"/>
                    <a:pt x="184150" y="346710"/>
                    <a:pt x="203200" y="327660"/>
                  </a:cubicBezTo>
                  <a:cubicBezTo>
                    <a:pt x="209550" y="321310"/>
                    <a:pt x="224790" y="325120"/>
                    <a:pt x="228600" y="325120"/>
                  </a:cubicBezTo>
                  <a:cubicBezTo>
                    <a:pt x="237490" y="308610"/>
                    <a:pt x="242570" y="292100"/>
                    <a:pt x="252730" y="284480"/>
                  </a:cubicBezTo>
                  <a:cubicBezTo>
                    <a:pt x="307340" y="242570"/>
                    <a:pt x="364490" y="212090"/>
                    <a:pt x="435610" y="204470"/>
                  </a:cubicBezTo>
                  <a:cubicBezTo>
                    <a:pt x="488950" y="198120"/>
                    <a:pt x="541020" y="175260"/>
                    <a:pt x="594360" y="162560"/>
                  </a:cubicBezTo>
                  <a:cubicBezTo>
                    <a:pt x="659130" y="147320"/>
                    <a:pt x="723900" y="129540"/>
                    <a:pt x="791210" y="120650"/>
                  </a:cubicBezTo>
                  <a:cubicBezTo>
                    <a:pt x="852170" y="113030"/>
                    <a:pt x="910590" y="96520"/>
                    <a:pt x="972820" y="91440"/>
                  </a:cubicBezTo>
                  <a:cubicBezTo>
                    <a:pt x="1036320" y="86360"/>
                    <a:pt x="1099820" y="71120"/>
                    <a:pt x="1164590" y="66040"/>
                  </a:cubicBezTo>
                  <a:cubicBezTo>
                    <a:pt x="1339850" y="53340"/>
                    <a:pt x="1516380" y="44450"/>
                    <a:pt x="1691640" y="34290"/>
                  </a:cubicBezTo>
                  <a:cubicBezTo>
                    <a:pt x="1734820" y="31750"/>
                    <a:pt x="1778000" y="34290"/>
                    <a:pt x="1821180" y="35560"/>
                  </a:cubicBezTo>
                  <a:cubicBezTo>
                    <a:pt x="1842770" y="36830"/>
                    <a:pt x="1864360" y="41910"/>
                    <a:pt x="1887220" y="44450"/>
                  </a:cubicBezTo>
                  <a:cubicBezTo>
                    <a:pt x="1897380" y="45720"/>
                    <a:pt x="1907540" y="41910"/>
                    <a:pt x="1917700" y="41910"/>
                  </a:cubicBezTo>
                  <a:cubicBezTo>
                    <a:pt x="1948180" y="41910"/>
                    <a:pt x="1979930" y="41910"/>
                    <a:pt x="2010410" y="40640"/>
                  </a:cubicBezTo>
                  <a:cubicBezTo>
                    <a:pt x="2068830" y="38100"/>
                    <a:pt x="2128520" y="31750"/>
                    <a:pt x="2186940" y="31750"/>
                  </a:cubicBezTo>
                  <a:cubicBezTo>
                    <a:pt x="2244090" y="31750"/>
                    <a:pt x="2301240" y="35560"/>
                    <a:pt x="2358390" y="38100"/>
                  </a:cubicBezTo>
                  <a:lnTo>
                    <a:pt x="2404110" y="38100"/>
                  </a:lnTo>
                  <a:cubicBezTo>
                    <a:pt x="2473960" y="35560"/>
                    <a:pt x="2542540" y="35560"/>
                    <a:pt x="2612390" y="31750"/>
                  </a:cubicBezTo>
                  <a:cubicBezTo>
                    <a:pt x="2679700" y="27940"/>
                    <a:pt x="2745740" y="19050"/>
                    <a:pt x="2813050" y="15240"/>
                  </a:cubicBezTo>
                  <a:cubicBezTo>
                    <a:pt x="2844800" y="12700"/>
                    <a:pt x="2877820" y="12700"/>
                    <a:pt x="2909570" y="19050"/>
                  </a:cubicBezTo>
                  <a:cubicBezTo>
                    <a:pt x="2957830" y="27940"/>
                    <a:pt x="3003550" y="33020"/>
                    <a:pt x="3051810" y="19050"/>
                  </a:cubicBezTo>
                  <a:cubicBezTo>
                    <a:pt x="3069590" y="13970"/>
                    <a:pt x="3092450" y="22860"/>
                    <a:pt x="3112770" y="25400"/>
                  </a:cubicBezTo>
                  <a:cubicBezTo>
                    <a:pt x="3121660" y="26670"/>
                    <a:pt x="3131820" y="29210"/>
                    <a:pt x="3136900" y="25400"/>
                  </a:cubicBezTo>
                  <a:cubicBezTo>
                    <a:pt x="3171190" y="0"/>
                    <a:pt x="3202940" y="6350"/>
                    <a:pt x="3235960" y="27940"/>
                  </a:cubicBezTo>
                  <a:cubicBezTo>
                    <a:pt x="3239770" y="30480"/>
                    <a:pt x="3249930" y="24130"/>
                    <a:pt x="3257550" y="24130"/>
                  </a:cubicBezTo>
                  <a:cubicBezTo>
                    <a:pt x="3288030" y="24130"/>
                    <a:pt x="3318510" y="24130"/>
                    <a:pt x="3350260" y="25400"/>
                  </a:cubicBezTo>
                  <a:cubicBezTo>
                    <a:pt x="3373120" y="26670"/>
                    <a:pt x="3394710" y="34290"/>
                    <a:pt x="3417570" y="36830"/>
                  </a:cubicBezTo>
                  <a:cubicBezTo>
                    <a:pt x="3467100" y="43180"/>
                    <a:pt x="3517900" y="53340"/>
                    <a:pt x="3568700" y="53340"/>
                  </a:cubicBezTo>
                  <a:cubicBezTo>
                    <a:pt x="3663950" y="54610"/>
                    <a:pt x="3759200" y="58420"/>
                    <a:pt x="3853180" y="78740"/>
                  </a:cubicBezTo>
                  <a:cubicBezTo>
                    <a:pt x="3940809" y="97790"/>
                    <a:pt x="4030980" y="97790"/>
                    <a:pt x="4119880" y="113030"/>
                  </a:cubicBezTo>
                  <a:cubicBezTo>
                    <a:pt x="4173220" y="121920"/>
                    <a:pt x="4227830" y="138430"/>
                    <a:pt x="4273550" y="165100"/>
                  </a:cubicBezTo>
                  <a:cubicBezTo>
                    <a:pt x="4323080" y="193040"/>
                    <a:pt x="4361180" y="238760"/>
                    <a:pt x="4405630" y="276860"/>
                  </a:cubicBezTo>
                  <a:cubicBezTo>
                    <a:pt x="4422139" y="290830"/>
                    <a:pt x="4446270" y="300990"/>
                    <a:pt x="4457700" y="318770"/>
                  </a:cubicBezTo>
                  <a:cubicBezTo>
                    <a:pt x="4490720" y="367030"/>
                    <a:pt x="4519930" y="417830"/>
                    <a:pt x="4549140" y="468630"/>
                  </a:cubicBezTo>
                  <a:cubicBezTo>
                    <a:pt x="4570730" y="505460"/>
                    <a:pt x="4592320" y="543560"/>
                    <a:pt x="4608830" y="581660"/>
                  </a:cubicBezTo>
                  <a:cubicBezTo>
                    <a:pt x="4626610" y="626110"/>
                    <a:pt x="4640580" y="671830"/>
                    <a:pt x="4654550" y="718820"/>
                  </a:cubicBezTo>
                  <a:cubicBezTo>
                    <a:pt x="4676140" y="792480"/>
                    <a:pt x="4701540" y="866140"/>
                    <a:pt x="4715510" y="942340"/>
                  </a:cubicBezTo>
                  <a:cubicBezTo>
                    <a:pt x="4735830" y="1049020"/>
                    <a:pt x="4745990" y="1158240"/>
                    <a:pt x="4761230" y="1266190"/>
                  </a:cubicBezTo>
                  <a:cubicBezTo>
                    <a:pt x="4766310" y="1301750"/>
                    <a:pt x="4772660" y="1337310"/>
                    <a:pt x="4775200" y="1372870"/>
                  </a:cubicBezTo>
                  <a:cubicBezTo>
                    <a:pt x="4782820" y="1474470"/>
                    <a:pt x="4787900" y="1574800"/>
                    <a:pt x="4794250" y="1676400"/>
                  </a:cubicBezTo>
                  <a:cubicBezTo>
                    <a:pt x="4803140" y="1802130"/>
                    <a:pt x="4815840" y="1926590"/>
                    <a:pt x="4822190" y="2052320"/>
                  </a:cubicBezTo>
                  <a:cubicBezTo>
                    <a:pt x="4828540" y="2172970"/>
                    <a:pt x="4833620" y="2294890"/>
                    <a:pt x="4831080" y="2416810"/>
                  </a:cubicBezTo>
                  <a:cubicBezTo>
                    <a:pt x="4827270" y="2620010"/>
                    <a:pt x="4817110" y="2821940"/>
                    <a:pt x="4806950" y="3025140"/>
                  </a:cubicBezTo>
                  <a:cubicBezTo>
                    <a:pt x="4800600" y="3150870"/>
                    <a:pt x="4791710" y="3275330"/>
                    <a:pt x="4779010" y="3399790"/>
                  </a:cubicBezTo>
                  <a:cubicBezTo>
                    <a:pt x="4766310" y="3524250"/>
                    <a:pt x="4747260" y="3647440"/>
                    <a:pt x="4733290" y="3771900"/>
                  </a:cubicBezTo>
                  <a:cubicBezTo>
                    <a:pt x="4723130" y="3858260"/>
                    <a:pt x="4720590" y="3944620"/>
                    <a:pt x="4709160" y="4029710"/>
                  </a:cubicBezTo>
                  <a:cubicBezTo>
                    <a:pt x="4699000" y="4107180"/>
                    <a:pt x="4660900" y="4175760"/>
                    <a:pt x="4610100" y="4232910"/>
                  </a:cubicBezTo>
                  <a:cubicBezTo>
                    <a:pt x="4568191" y="4281170"/>
                    <a:pt x="4535170" y="4335780"/>
                    <a:pt x="4491991" y="4382770"/>
                  </a:cubicBezTo>
                  <a:cubicBezTo>
                    <a:pt x="4453891" y="4424679"/>
                    <a:pt x="4411981" y="4466590"/>
                    <a:pt x="4345941" y="4467860"/>
                  </a:cubicBezTo>
                  <a:cubicBezTo>
                    <a:pt x="4330700" y="4467860"/>
                    <a:pt x="4316731" y="4483100"/>
                    <a:pt x="4301491" y="4490720"/>
                  </a:cubicBezTo>
                  <a:cubicBezTo>
                    <a:pt x="4236720" y="4518660"/>
                    <a:pt x="4169411" y="4542790"/>
                    <a:pt x="4105911" y="4573270"/>
                  </a:cubicBezTo>
                  <a:cubicBezTo>
                    <a:pt x="3989070" y="4629150"/>
                    <a:pt x="3863341" y="4638040"/>
                    <a:pt x="3737611" y="4643120"/>
                  </a:cubicBezTo>
                  <a:cubicBezTo>
                    <a:pt x="3689351" y="4645660"/>
                    <a:pt x="3639820" y="4641850"/>
                    <a:pt x="3591561" y="4645660"/>
                  </a:cubicBezTo>
                  <a:cubicBezTo>
                    <a:pt x="3567431" y="4646930"/>
                    <a:pt x="3544570" y="4658360"/>
                    <a:pt x="3521711" y="4663440"/>
                  </a:cubicBezTo>
                  <a:cubicBezTo>
                    <a:pt x="3511551" y="4665980"/>
                    <a:pt x="3501391" y="4664710"/>
                    <a:pt x="3489961" y="4665980"/>
                  </a:cubicBezTo>
                  <a:cubicBezTo>
                    <a:pt x="3474720" y="4667250"/>
                    <a:pt x="3459481" y="4671060"/>
                    <a:pt x="3444241" y="4669790"/>
                  </a:cubicBezTo>
                  <a:cubicBezTo>
                    <a:pt x="3429000" y="4667250"/>
                    <a:pt x="3418841" y="4662170"/>
                    <a:pt x="3416300" y="4662170"/>
                  </a:cubicBezTo>
                  <a:close/>
                </a:path>
              </a:pathLst>
            </a:custGeom>
            <a:blipFill>
              <a:blip r:embed="rId6"/>
              <a:stretch>
                <a:fillRect l="-7943" r="-37562"/>
              </a:stretch>
            </a:blip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7">
            <a:alphaModFix amt="6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-308385" y="7492969"/>
            <a:ext cx="6012827" cy="5553666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792251" y="7968421"/>
            <a:ext cx="6098110" cy="5632436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1028700" y="1728957"/>
            <a:ext cx="7718493" cy="8558042"/>
            <a:chOff x="0" y="-57150"/>
            <a:chExt cx="2032854" cy="225397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032854" cy="2121508"/>
            </a:xfrm>
            <a:custGeom>
              <a:avLst/>
              <a:gdLst/>
              <a:ahLst/>
              <a:cxnLst/>
              <a:rect l="l" t="t" r="r" b="b"/>
              <a:pathLst>
                <a:path w="2032854" h="2121508">
                  <a:moveTo>
                    <a:pt x="51155" y="0"/>
                  </a:moveTo>
                  <a:lnTo>
                    <a:pt x="1981699" y="0"/>
                  </a:lnTo>
                  <a:cubicBezTo>
                    <a:pt x="2009951" y="0"/>
                    <a:pt x="2032854" y="22903"/>
                    <a:pt x="2032854" y="51155"/>
                  </a:cubicBezTo>
                  <a:lnTo>
                    <a:pt x="2032854" y="2070353"/>
                  </a:lnTo>
                  <a:cubicBezTo>
                    <a:pt x="2032854" y="2083920"/>
                    <a:pt x="2027464" y="2096932"/>
                    <a:pt x="2017871" y="2106525"/>
                  </a:cubicBezTo>
                  <a:cubicBezTo>
                    <a:pt x="2008278" y="2116119"/>
                    <a:pt x="1995266" y="2121508"/>
                    <a:pt x="1981699" y="2121508"/>
                  </a:cubicBezTo>
                  <a:lnTo>
                    <a:pt x="51155" y="2121508"/>
                  </a:lnTo>
                  <a:cubicBezTo>
                    <a:pt x="37588" y="2121508"/>
                    <a:pt x="24576" y="2116119"/>
                    <a:pt x="14983" y="2106525"/>
                  </a:cubicBezTo>
                  <a:cubicBezTo>
                    <a:pt x="5390" y="2096932"/>
                    <a:pt x="0" y="2083920"/>
                    <a:pt x="0" y="2070353"/>
                  </a:cubicBezTo>
                  <a:lnTo>
                    <a:pt x="0" y="51155"/>
                  </a:lnTo>
                  <a:cubicBezTo>
                    <a:pt x="0" y="37588"/>
                    <a:pt x="5390" y="24576"/>
                    <a:pt x="14983" y="14983"/>
                  </a:cubicBezTo>
                  <a:cubicBezTo>
                    <a:pt x="24576" y="5390"/>
                    <a:pt x="37588" y="0"/>
                    <a:pt x="51155" y="0"/>
                  </a:cubicBezTo>
                  <a:close/>
                </a:path>
              </a:pathLst>
            </a:custGeom>
            <a:solidFill>
              <a:srgbClr val="FF914D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2032854" cy="22539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4479"/>
                </a:lnSpc>
              </a:pPr>
              <a:r>
                <a:rPr lang="en-US" sz="3199" dirty="0">
                  <a:solidFill>
                    <a:srgbClr val="000000"/>
                  </a:solidFill>
                  <a:latin typeface="Now"/>
                </a:rPr>
                <a:t>User can start the visualization</a:t>
              </a:r>
            </a:p>
            <a:p>
              <a:pPr marL="690872" lvl="1" indent="-345436">
                <a:lnSpc>
                  <a:spcPts val="4479"/>
                </a:lnSpc>
                <a:buFont typeface="Arial"/>
                <a:buChar char="•"/>
              </a:pPr>
              <a:r>
                <a:rPr lang="en-US" sz="3199" dirty="0">
                  <a:solidFill>
                    <a:srgbClr val="000000"/>
                  </a:solidFill>
                  <a:latin typeface="Now"/>
                </a:rPr>
                <a:t>Takes all user command from the GUI </a:t>
              </a:r>
            </a:p>
            <a:p>
              <a:pPr marL="690872" lvl="1" indent="-345436">
                <a:lnSpc>
                  <a:spcPts val="4479"/>
                </a:lnSpc>
                <a:buFont typeface="Arial"/>
                <a:buChar char="•"/>
              </a:pPr>
              <a:r>
                <a:rPr lang="en-US" sz="3199" dirty="0">
                  <a:solidFill>
                    <a:srgbClr val="000000"/>
                  </a:solidFill>
                  <a:latin typeface="Now"/>
                </a:rPr>
                <a:t>Notifies the user if there is any problem with the input</a:t>
              </a:r>
            </a:p>
            <a:p>
              <a:pPr marL="690872" lvl="1" indent="-345436">
                <a:lnSpc>
                  <a:spcPts val="4479"/>
                </a:lnSpc>
                <a:buFont typeface="Arial"/>
                <a:buChar char="•"/>
              </a:pPr>
              <a:r>
                <a:rPr lang="en-US" sz="3199" dirty="0">
                  <a:solidFill>
                    <a:srgbClr val="000000"/>
                  </a:solidFill>
                  <a:latin typeface="Now"/>
                </a:rPr>
                <a:t>Runs the algorithm and visualizes it to the user on the GUI</a:t>
              </a:r>
            </a:p>
            <a:p>
              <a:pPr marL="690872" lvl="1" indent="-345436">
                <a:lnSpc>
                  <a:spcPts val="4479"/>
                </a:lnSpc>
                <a:buFont typeface="Arial"/>
                <a:buChar char="•"/>
              </a:pPr>
              <a:r>
                <a:rPr lang="en-US" sz="3199" dirty="0">
                  <a:solidFill>
                    <a:srgbClr val="000000"/>
                  </a:solidFill>
                  <a:latin typeface="Now"/>
                </a:rPr>
                <a:t>Wait for the command of the user  to control the process of the algorithm</a:t>
              </a:r>
            </a:p>
            <a:p>
              <a:pPr>
                <a:lnSpc>
                  <a:spcPts val="4479"/>
                </a:lnSpc>
              </a:pPr>
              <a:endParaRPr lang="en-US" sz="3199" dirty="0">
                <a:solidFill>
                  <a:srgbClr val="000000"/>
                </a:solidFill>
                <a:latin typeface="Now"/>
              </a:endParaRPr>
            </a:p>
            <a:p>
              <a:pPr>
                <a:lnSpc>
                  <a:spcPts val="4479"/>
                </a:lnSpc>
              </a:pPr>
              <a:r>
                <a:rPr lang="en-US" sz="3199" dirty="0">
                  <a:solidFill>
                    <a:srgbClr val="000000"/>
                  </a:solidFill>
                  <a:latin typeface="Now"/>
                </a:rPr>
                <a:t>User can view help menu</a:t>
              </a:r>
            </a:p>
            <a:p>
              <a:pPr>
                <a:lnSpc>
                  <a:spcPts val="4479"/>
                </a:lnSpc>
              </a:pPr>
              <a:endParaRPr lang="en-US" sz="3199" dirty="0">
                <a:solidFill>
                  <a:srgbClr val="000000"/>
                </a:solidFill>
                <a:latin typeface="Now"/>
              </a:endParaRPr>
            </a:p>
            <a:p>
              <a:pPr>
                <a:lnSpc>
                  <a:spcPts val="4479"/>
                </a:lnSpc>
                <a:spcBef>
                  <a:spcPct val="0"/>
                </a:spcBef>
              </a:pPr>
              <a:r>
                <a:rPr lang="en-US" sz="3199" dirty="0">
                  <a:solidFill>
                    <a:srgbClr val="000000"/>
                  </a:solidFill>
                  <a:latin typeface="Now"/>
                </a:rPr>
                <a:t>User can quit the program</a:t>
              </a: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028700" y="717454"/>
            <a:ext cx="7718493" cy="9072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58"/>
              </a:lnSpc>
            </a:pPr>
            <a:r>
              <a:rPr lang="en-US" sz="5627" spc="163">
                <a:solidFill>
                  <a:srgbClr val="042B60"/>
                </a:solidFill>
                <a:latin typeface="Now"/>
              </a:rPr>
              <a:t>Use case diagram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2578853" y="-586367"/>
            <a:ext cx="3247095" cy="299913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alphaModFix amt="6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7200000">
            <a:off x="2383379" y="-504678"/>
            <a:ext cx="3320308" cy="3066757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869108" y="-480062"/>
            <a:ext cx="1184466" cy="1094015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alphaModFix amt="6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7200000">
            <a:off x="797804" y="-450264"/>
            <a:ext cx="1211172" cy="1118682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712145" y="5172342"/>
            <a:ext cx="6026465" cy="5566263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>
            <a:alphaModFix amt="6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7200000">
            <a:off x="1349353" y="5323952"/>
            <a:ext cx="6162345" cy="5691766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1461066" y="5369639"/>
            <a:ext cx="2198316" cy="2030444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>
            <a:alphaModFix amt="6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7200000">
            <a:off x="-1593405" y="5424943"/>
            <a:ext cx="2247882" cy="2076225"/>
          </a:xfrm>
          <a:prstGeom prst="rect">
            <a:avLst/>
          </a:prstGeom>
        </p:spPr>
      </p:pic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211510" y="2338910"/>
            <a:ext cx="10074552" cy="5666865"/>
            <a:chOff x="0" y="0"/>
            <a:chExt cx="11289030" cy="63500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1287761" cy="6350000"/>
            </a:xfrm>
            <a:custGeom>
              <a:avLst/>
              <a:gdLst/>
              <a:ahLst/>
              <a:cxnLst/>
              <a:rect l="l" t="t" r="r" b="b"/>
              <a:pathLst>
                <a:path w="11287761" h="6350000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1" y="0"/>
                    <a:pt x="11287761" y="234950"/>
                    <a:pt x="11287761" y="525780"/>
                  </a:cubicBezTo>
                  <a:lnTo>
                    <a:pt x="11287761" y="5822950"/>
                  </a:lnTo>
                  <a:cubicBezTo>
                    <a:pt x="11287761" y="6113780"/>
                    <a:pt x="11052811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ubicBezTo>
                    <a:pt x="0" y="5824220"/>
                    <a:pt x="0" y="5824220"/>
                    <a:pt x="0" y="5824220"/>
                  </a:cubicBezTo>
                  <a:close/>
                </a:path>
              </a:pathLst>
            </a:custGeom>
            <a:blipFill>
              <a:blip r:embed="rId6"/>
              <a:stretch>
                <a:fillRect l="-4568" r="-2506"/>
              </a:stretch>
            </a:blipFill>
          </p:spPr>
        </p:sp>
      </p:grpSp>
      <p:grpSp>
        <p:nvGrpSpPr>
          <p:cNvPr id="12" name="Group 12"/>
          <p:cNvGrpSpPr/>
          <p:nvPr/>
        </p:nvGrpSpPr>
        <p:grpSpPr>
          <a:xfrm>
            <a:off x="11009962" y="2494137"/>
            <a:ext cx="7085561" cy="6629566"/>
            <a:chOff x="0" y="-57150"/>
            <a:chExt cx="1866156" cy="1746059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866156" cy="1688909"/>
            </a:xfrm>
            <a:custGeom>
              <a:avLst/>
              <a:gdLst/>
              <a:ahLst/>
              <a:cxnLst/>
              <a:rect l="l" t="t" r="r" b="b"/>
              <a:pathLst>
                <a:path w="1866156" h="1688909">
                  <a:moveTo>
                    <a:pt x="55724" y="0"/>
                  </a:moveTo>
                  <a:lnTo>
                    <a:pt x="1810432" y="0"/>
                  </a:lnTo>
                  <a:cubicBezTo>
                    <a:pt x="1841207" y="0"/>
                    <a:pt x="1866156" y="24949"/>
                    <a:pt x="1866156" y="55724"/>
                  </a:cubicBezTo>
                  <a:lnTo>
                    <a:pt x="1866156" y="1633184"/>
                  </a:lnTo>
                  <a:cubicBezTo>
                    <a:pt x="1866156" y="1647963"/>
                    <a:pt x="1860285" y="1662137"/>
                    <a:pt x="1849835" y="1672587"/>
                  </a:cubicBezTo>
                  <a:cubicBezTo>
                    <a:pt x="1839384" y="1683038"/>
                    <a:pt x="1825211" y="1688909"/>
                    <a:pt x="1810432" y="1688909"/>
                  </a:cubicBezTo>
                  <a:lnTo>
                    <a:pt x="55724" y="1688909"/>
                  </a:lnTo>
                  <a:cubicBezTo>
                    <a:pt x="24949" y="1688909"/>
                    <a:pt x="0" y="1663960"/>
                    <a:pt x="0" y="1633184"/>
                  </a:cubicBezTo>
                  <a:lnTo>
                    <a:pt x="0" y="55724"/>
                  </a:lnTo>
                  <a:cubicBezTo>
                    <a:pt x="0" y="24949"/>
                    <a:pt x="24949" y="0"/>
                    <a:pt x="55724" y="0"/>
                  </a:cubicBezTo>
                  <a:close/>
                </a:path>
              </a:pathLst>
            </a:custGeom>
            <a:solidFill>
              <a:srgbClr val="5CE1E6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57150"/>
              <a:ext cx="1861143" cy="17460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604515" lvl="1" indent="-302257">
                <a:lnSpc>
                  <a:spcPts val="3919"/>
                </a:lnSpc>
                <a:buFont typeface="Arial"/>
                <a:buChar char="•"/>
              </a:pPr>
              <a:r>
                <a:rPr lang="en-US" sz="2799" dirty="0">
                  <a:solidFill>
                    <a:srgbClr val="000000"/>
                  </a:solidFill>
                  <a:latin typeface="Now"/>
                </a:rPr>
                <a:t>Package “model”: Stores all basic data structures and objects to implement the genetic algorithm on traveling salesman problem</a:t>
              </a:r>
            </a:p>
            <a:p>
              <a:pPr marL="604515" lvl="1" indent="-302257">
                <a:lnSpc>
                  <a:spcPts val="3919"/>
                </a:lnSpc>
                <a:buFont typeface="Arial"/>
                <a:buChar char="•"/>
              </a:pPr>
              <a:r>
                <a:rPr lang="en-US" sz="2799" dirty="0">
                  <a:solidFill>
                    <a:srgbClr val="000000"/>
                  </a:solidFill>
                  <a:latin typeface="Now"/>
                </a:rPr>
                <a:t>Package “screen”: Stores the main screen class, dialog class, </a:t>
              </a:r>
              <a:r>
                <a:rPr lang="en-US" sz="2799" dirty="0" err="1">
                  <a:solidFill>
                    <a:srgbClr val="000000"/>
                  </a:solidFill>
                  <a:latin typeface="Now"/>
                </a:rPr>
                <a:t>DrawPane</a:t>
              </a:r>
              <a:r>
                <a:rPr lang="en-US" sz="2799" dirty="0">
                  <a:solidFill>
                    <a:srgbClr val="000000"/>
                  </a:solidFill>
                  <a:latin typeface="Now"/>
                </a:rPr>
                <a:t> class, and controllers to visualization in GUI</a:t>
              </a:r>
            </a:p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 lang="en-US" sz="2799" dirty="0">
                <a:solidFill>
                  <a:srgbClr val="000000"/>
                </a:solidFill>
                <a:latin typeface="Now"/>
              </a:endParaRPr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9968587" y="547279"/>
            <a:ext cx="7475046" cy="22357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01"/>
              </a:lnSpc>
              <a:spcBef>
                <a:spcPct val="0"/>
              </a:spcBef>
            </a:pPr>
            <a:r>
              <a:rPr lang="en-US" sz="6900" spc="200">
                <a:solidFill>
                  <a:srgbClr val="000000"/>
                </a:solidFill>
                <a:latin typeface="Now"/>
              </a:rPr>
              <a:t>General class diagram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3865777" y="-1787518"/>
            <a:ext cx="6098110" cy="563243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alphaModFix amt="6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4677561" y="-1174701"/>
            <a:ext cx="6012827" cy="555366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028700" y="968961"/>
            <a:ext cx="7319802" cy="7483069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885772" y="430265"/>
            <a:ext cx="14516457" cy="942647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8955689">
            <a:off x="12898334" y="1041916"/>
            <a:ext cx="3247095" cy="299913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alphaModFix amt="6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5444310">
            <a:off x="12939242" y="827632"/>
            <a:ext cx="3320308" cy="3066757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alphaModFix amt="6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7200000">
            <a:off x="13609042" y="4273668"/>
            <a:ext cx="6325037" cy="5842034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alphaModFix amt="6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4214772" y="3729970"/>
            <a:ext cx="6185571" cy="5713218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8955689">
            <a:off x="16718153" y="1320827"/>
            <a:ext cx="1184466" cy="1094015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>
            <a:alphaModFix amt="6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5444310">
            <a:off x="16733075" y="1242661"/>
            <a:ext cx="1211172" cy="1118682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272570" y="837172"/>
            <a:ext cx="15742861" cy="861265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8955689">
            <a:off x="12898334" y="1041916"/>
            <a:ext cx="3247095" cy="299913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alphaModFix amt="6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5444310">
            <a:off x="12939242" y="827632"/>
            <a:ext cx="3320308" cy="3066757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alphaModFix amt="6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7200000">
            <a:off x="13609042" y="4273668"/>
            <a:ext cx="6325037" cy="5842034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alphaModFix amt="6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4214772" y="3729970"/>
            <a:ext cx="6185571" cy="5713218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8955689">
            <a:off x="16718153" y="1320827"/>
            <a:ext cx="1184466" cy="1094015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>
            <a:alphaModFix amt="6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5444310">
            <a:off x="16733075" y="1242661"/>
            <a:ext cx="1211172" cy="1118682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6195022" y="3420397"/>
            <a:ext cx="3025050" cy="302505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4155152" y="6369588"/>
            <a:ext cx="7104789" cy="3303091"/>
            <a:chOff x="0" y="-57150"/>
            <a:chExt cx="1871220" cy="86995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871220" cy="812800"/>
            </a:xfrm>
            <a:custGeom>
              <a:avLst/>
              <a:gdLst/>
              <a:ahLst/>
              <a:cxnLst/>
              <a:rect l="l" t="t" r="r" b="b"/>
              <a:pathLst>
                <a:path w="1871220" h="812800">
                  <a:moveTo>
                    <a:pt x="55573" y="0"/>
                  </a:moveTo>
                  <a:lnTo>
                    <a:pt x="1815647" y="0"/>
                  </a:lnTo>
                  <a:cubicBezTo>
                    <a:pt x="1846339" y="0"/>
                    <a:pt x="1871220" y="24881"/>
                    <a:pt x="1871220" y="55573"/>
                  </a:cubicBezTo>
                  <a:lnTo>
                    <a:pt x="1871220" y="757227"/>
                  </a:lnTo>
                  <a:cubicBezTo>
                    <a:pt x="1871220" y="787919"/>
                    <a:pt x="1846339" y="812800"/>
                    <a:pt x="1815647" y="812800"/>
                  </a:cubicBezTo>
                  <a:lnTo>
                    <a:pt x="55573" y="812800"/>
                  </a:lnTo>
                  <a:cubicBezTo>
                    <a:pt x="24881" y="812800"/>
                    <a:pt x="0" y="787919"/>
                    <a:pt x="0" y="757227"/>
                  </a:cubicBezTo>
                  <a:lnTo>
                    <a:pt x="0" y="55573"/>
                  </a:lnTo>
                  <a:cubicBezTo>
                    <a:pt x="0" y="24881"/>
                    <a:pt x="24881" y="0"/>
                    <a:pt x="55573" y="0"/>
                  </a:cubicBezTo>
                  <a:close/>
                </a:path>
              </a:pathLst>
            </a:custGeom>
            <a:solidFill>
              <a:srgbClr val="FAD02C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187122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  <a:spcBef>
                  <a:spcPct val="0"/>
                </a:spcBef>
              </a:pPr>
              <a:r>
                <a:rPr lang="en-US" sz="2599" dirty="0">
                  <a:solidFill>
                    <a:srgbClr val="000000"/>
                  </a:solidFill>
                  <a:latin typeface="Now"/>
                </a:rPr>
                <a:t>In package model: </a:t>
              </a:r>
              <a:r>
                <a:rPr lang="en-US" sz="2599" dirty="0" err="1">
                  <a:solidFill>
                    <a:srgbClr val="000000"/>
                  </a:solidFill>
                  <a:latin typeface="Now"/>
                </a:rPr>
                <a:t>GAForTSP</a:t>
              </a:r>
              <a:r>
                <a:rPr lang="en-US" sz="2599" dirty="0">
                  <a:solidFill>
                    <a:srgbClr val="000000"/>
                  </a:solidFill>
                  <a:latin typeface="Now"/>
                </a:rPr>
                <a:t> class inherits from </a:t>
              </a:r>
              <a:r>
                <a:rPr lang="en-US" sz="2599" dirty="0" err="1">
                  <a:solidFill>
                    <a:srgbClr val="000000"/>
                  </a:solidFill>
                  <a:latin typeface="Now"/>
                </a:rPr>
                <a:t>GeneticAlgorithm</a:t>
              </a:r>
              <a:r>
                <a:rPr lang="en-US" sz="2599" dirty="0">
                  <a:solidFill>
                    <a:srgbClr val="000000"/>
                  </a:solidFill>
                  <a:latin typeface="Now"/>
                </a:rPr>
                <a:t> class to implement genetic algorithm to solve traveling salesman problem</a:t>
              </a: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3055126" y="962025"/>
            <a:ext cx="9304842" cy="1236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14"/>
              </a:lnSpc>
            </a:pPr>
            <a:r>
              <a:rPr lang="en-US" sz="7685" spc="222">
                <a:solidFill>
                  <a:srgbClr val="042B60"/>
                </a:solidFill>
                <a:latin typeface="Now"/>
              </a:rPr>
              <a:t>OOP TECHNIQUE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011443" y="2513164"/>
            <a:ext cx="7392207" cy="9072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58"/>
              </a:lnSpc>
              <a:spcBef>
                <a:spcPct val="0"/>
              </a:spcBef>
            </a:pPr>
            <a:r>
              <a:rPr lang="en-US" sz="5627" spc="163">
                <a:solidFill>
                  <a:srgbClr val="042B60"/>
                </a:solidFill>
                <a:latin typeface="Now"/>
              </a:rPr>
              <a:t>Inheritance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860342" y="2481481"/>
            <a:ext cx="6185571" cy="571321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alphaModFix amt="6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7200000">
            <a:off x="-1095855" y="2137953"/>
            <a:ext cx="6325037" cy="5842034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3996113" y="33211"/>
            <a:ext cx="1515157" cy="1399454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alphaModFix amt="6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7200000">
            <a:off x="13938425" y="-50936"/>
            <a:ext cx="1549319" cy="1431008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5648433" y="8283157"/>
            <a:ext cx="6185571" cy="5713218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>
            <a:alphaModFix amt="6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7200000">
            <a:off x="5412921" y="7939629"/>
            <a:ext cx="6325037" cy="584203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7176680" y="-2941548"/>
            <a:ext cx="6185571" cy="5713218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>
            <a:alphaModFix amt="6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7200000">
            <a:off x="6941168" y="-3285076"/>
            <a:ext cx="6325037" cy="5842034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732540" y="9479783"/>
            <a:ext cx="1515157" cy="1399454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4">
            <a:alphaModFix amt="6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7200000">
            <a:off x="1674851" y="9395635"/>
            <a:ext cx="1549319" cy="1431008"/>
          </a:xfrm>
          <a:prstGeom prst="rect">
            <a:avLst/>
          </a:prstGeom>
        </p:spPr>
      </p:pic>
      <p:pic>
        <p:nvPicPr>
          <p:cNvPr id="12" name="Picture 12">
            <a:hlinkClick r:id="rId6" tooltip="https://drive.google.com/file/d/1MPkoQUUoPSMtAChislOVd7N85Fhf_ONw/view"/>
          </p:cNvPr>
          <p:cNvPicPr>
            <a:picLocks noChangeAspect="1"/>
          </p:cNvPicPr>
          <p:nvPr/>
        </p:nvPicPr>
        <p:blipFill>
          <a:blip r:embed="rId7"/>
          <a:srcRect l="905"/>
          <a:stretch>
            <a:fillRect/>
          </a:stretch>
        </p:blipFill>
        <p:spPr>
          <a:xfrm>
            <a:off x="2141486" y="1440907"/>
            <a:ext cx="13802655" cy="8670232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5399253" y="384915"/>
            <a:ext cx="7287120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280"/>
              </a:lnSpc>
              <a:spcBef>
                <a:spcPct val="0"/>
              </a:spcBef>
            </a:pPr>
            <a:r>
              <a:rPr lang="en-US" sz="6900">
                <a:solidFill>
                  <a:srgbClr val="042B60"/>
                </a:solidFill>
                <a:latin typeface="Now"/>
              </a:rPr>
              <a:t>Demo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181</Words>
  <Application>Microsoft Office PowerPoint</Application>
  <PresentationFormat>Custom</PresentationFormat>
  <Paragraphs>26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Now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Colorful Minimalist Presentation</dc:title>
  <cp:lastModifiedBy>Le Tran Thang 20204926</cp:lastModifiedBy>
  <cp:revision>3</cp:revision>
  <dcterms:created xsi:type="dcterms:W3CDTF">2006-08-16T00:00:00Z</dcterms:created>
  <dcterms:modified xsi:type="dcterms:W3CDTF">2022-07-15T17:07:45Z</dcterms:modified>
  <dc:identifier>DAFGf9UwvPM</dc:identifier>
</cp:coreProperties>
</file>